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2" r:id="rId6"/>
    <p:sldId id="265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32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5131-E59C-FAC9-14CF-DE1B04873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FB71B-8BF8-78E6-6ABB-186D1059C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D160B-BFD5-C94C-1EB5-091E15FD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596FE-8179-765A-E863-F9CDF435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375E1-73C1-7901-3D64-B50B0C68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7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AC13-92F1-ED56-1CD2-0D7997B3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437A8-3C23-B430-3583-9D15B43E1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F1040-00CA-0504-AFE9-0D6DF7FA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AD845-5DE7-B635-5611-78834527A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D1BB7-00A3-239B-0138-7968307D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087A8-E75C-05B0-E41F-1EA46BF1A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CDE52-07E4-FDAB-63B3-A99B647B4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00D81-1449-67EA-2B8A-9FFC5183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97125-6555-893C-FE48-C3A64D0B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AE5F7-72DD-7940-B3E5-AB491DF7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9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907E-7B35-D071-E84F-5E73013C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E9C0D-604B-DD35-FF43-21B00F49B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FF2D-A3CD-741C-5516-5E5EF745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A0898-ACFE-ADD9-A315-F43A3413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85A84-43E6-E18B-CEA3-D7D306A4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DCB9-7B6D-2830-9BA2-DB78336D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FB833-1117-8B46-72EE-6F24F7F3A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BA6AD-95B8-4FAE-D99D-F4749614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50F07-E6F1-83B9-AF3E-008D09CA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2F26A-763C-6789-2A2F-11331B6B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C0DC-1057-8883-1448-B9259582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7FB7C-CCBF-5560-9497-DB39B2F95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FE6A2-7A7A-6249-C810-4D3179820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E3EA7-1EA3-9D27-C13E-98ED1164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9164A-A6DF-5559-CEC6-6FD3EDAFA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8BF13-D18E-0DB0-AC51-2A49A974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D81E-6C5B-1E22-1542-02A9FC50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26F1E-A006-2941-26EC-ACCA7CA97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1DF65-9E46-F62C-ACB8-ABF503869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B539C-0ADF-9609-6F7A-68641099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BE5CD-BD26-B107-174B-66EC7E3D5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F39750-B998-5CB6-6E65-613E75E3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5EBCE-8B46-6639-B3A7-A3F13274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D0478-3A2B-0470-6A30-ACCB80A0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7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7BCD-0E34-1182-C08F-B16B9606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83210-6633-DDF0-629F-96E244BB8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92E97-2A32-0A42-C5E0-2A008A6D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F9BEB-2F96-F51E-6A80-79D5E58B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8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BF826-C3F1-B1D3-49AE-EC05E139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66BCA-E40D-394D-181A-2A19E61E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B0056-3476-AEE7-04E1-440D11E9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6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96D2-7BFD-A1E1-8D81-5259D5696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EFBCB-8774-776C-24ED-148E984AB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BAB09-AC1F-B9FF-6B93-203F2CB5C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A86D8-8007-5B8F-55B9-CEB6EFBB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D0971-D864-7D5C-227C-17B6D8A2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F7896-1609-63A4-7D4B-EA7EB43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7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7BDC-0CD3-E697-49C0-87BDE617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A1CEA-3994-B2C6-94F6-B87D0CDB11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5378D-3D59-3018-3E13-1586BC3FD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7F2CA-E955-FA2C-0225-5EBEF201E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D70C5-CE7F-7B8D-7D54-39C5C08B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A5C0F-5A26-217D-143D-C245761C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8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025D5-07F9-7A40-1EA1-6B86C7DE5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733C-761A-3931-692D-1F7870E93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CB66-4CCA-BDFF-97EB-87626030E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177902-FEF9-2042-82CA-DD6AE8417DD8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9744-5C79-C7C6-82E2-544798371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52217-0E64-E1D3-3178-C43C507CB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FA3319-213C-B748-BB93-D4EE0B81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0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CAF-DCA1-542D-B9F9-6EADA661D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Simulating Natural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B92AB-86F1-F50A-CE95-A72206B98E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Govind G S </a:t>
            </a:r>
          </a:p>
          <a:p>
            <a:r>
              <a:rPr lang="en-US" dirty="0"/>
              <a:t>ME21B065</a:t>
            </a:r>
          </a:p>
          <a:p>
            <a:r>
              <a:rPr lang="en-US" dirty="0"/>
              <a:t>ID5090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6884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A52A-358C-8829-590E-17D8DD09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&amp;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0B29E-53A6-2C29-B8A7-5FD94BDB9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b="1" dirty="0"/>
                  <a:t>Agents Creatures</a:t>
                </a:r>
              </a:p>
              <a:p>
                <a:pPr lvl="1"/>
                <a:r>
                  <a:rPr lang="en-US" sz="1800" dirty="0"/>
                  <a:t>A neural network encoded in DNA</a:t>
                </a:r>
              </a:p>
              <a:p>
                <a:pPr lvl="1"/>
                <a:r>
                  <a:rPr lang="en-US" sz="1800" dirty="0"/>
                  <a:t>Sensors (e.g., pheromone detection, population density, borders)</a:t>
                </a:r>
              </a:p>
              <a:p>
                <a:pPr lvl="1"/>
                <a:r>
                  <a:rPr lang="en-US" sz="1800" dirty="0"/>
                  <a:t>Actions (e.g., move, deposit pheromones, attack)</a:t>
                </a:r>
              </a:p>
              <a:p>
                <a:pPr lvl="1"/>
                <a:r>
                  <a:rPr lang="en-US" sz="1800" dirty="0"/>
                  <a:t>Genetic traits (mutation rate, responsiveness, oscillator patterns)</a:t>
                </a:r>
              </a:p>
              <a:p>
                <a:r>
                  <a:rPr lang="en-US" sz="2000" b="1" dirty="0"/>
                  <a:t>Environment</a:t>
                </a:r>
                <a:r>
                  <a:rPr lang="en-US" sz="2000" dirty="0"/>
                  <a:t>: The environment is modeled as a 2D grid featuring dynamic, decaying pheromone trails; a designated safe zone on corners, which serves as the area for survival and reproduction; and population caps to prevent overcrowding.</a:t>
                </a:r>
              </a:p>
              <a:p>
                <a:r>
                  <a:rPr lang="en-US" sz="2000" b="1" dirty="0"/>
                  <a:t>Evolutionary Mechanics</a:t>
                </a:r>
              </a:p>
              <a:p>
                <a:pPr lvl="1"/>
                <a:r>
                  <a:rPr lang="en-US" sz="1800" dirty="0"/>
                  <a:t>Selection: Only creatures reaching the safe zone reproduce.</a:t>
                </a:r>
              </a:p>
              <a:p>
                <a:pPr lvl="1"/>
                <a:r>
                  <a:rPr lang="en-US" sz="1800" dirty="0"/>
                  <a:t>Mutation: Random changes to DNA (new sensors/actions, weight adjustments).</a:t>
                </a:r>
              </a:p>
              <a:p>
                <a:pPr lvl="1"/>
                <a:r>
                  <a:rPr lang="en-US" sz="1800" dirty="0"/>
                  <a:t>Gene Pool: Offspring inherit traits from survivors, with recombination.</a:t>
                </a:r>
              </a:p>
              <a:p>
                <a:r>
                  <a:rPr lang="en-US" sz="2000" b="1" dirty="0"/>
                  <a:t>Equations</a:t>
                </a:r>
              </a:p>
              <a:p>
                <a:pPr lvl="1"/>
                <a:r>
                  <a:rPr lang="en-US" sz="1800" b="1" dirty="0"/>
                  <a:t>Hidden Layer: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1" i="0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1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1" i="0" dirty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8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  <m:sub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8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b="1" i="0" dirty="0"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b="1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18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800" b="1" dirty="0"/>
              </a:p>
              <a:p>
                <a:pPr lvl="1"/>
                <a:r>
                  <a:rPr lang="en-US" sz="1800" b="1" dirty="0"/>
                  <a:t>Pheromone Decay: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1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1" i="0" dirty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800" b="1" i="0" dirty="0">
                        <a:latin typeface="Cambria Math" panose="02040503050406030204" pitchFamily="18" charset="0"/>
                      </a:rPr>
                      <m:t>=0.95</m:t>
                    </m:r>
                    <m:sSubSup>
                      <m:sSubSupPr>
                        <m:ctrlPr>
                          <a:rPr lang="en-US" sz="18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800" b="1" i="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𝐷𝑒𝑝</m:t>
                    </m:r>
                  </m:oMath>
                </a14:m>
                <a:endParaRPr lang="en-US" sz="18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0B29E-53A6-2C29-B8A7-5FD94BDB9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60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9A53A-5FF2-9D4B-8ADF-BBFA60CB0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154C-1CD8-A45B-CEDF-13AC86C5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Interplay of Genes to reach Safe-Zone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02A3B-6B6D-B711-4D23-F593CF046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most common genes found:</a:t>
            </a:r>
          </a:p>
          <a:p>
            <a:pPr lvl="1"/>
            <a:r>
              <a:rPr lang="en-US" dirty="0"/>
              <a:t>Lx-1-LPD</a:t>
            </a:r>
          </a:p>
          <a:p>
            <a:pPr lvl="1"/>
            <a:r>
              <a:rPr lang="en-US" dirty="0"/>
              <a:t>Lx-1-Mfd</a:t>
            </a:r>
          </a:p>
          <a:p>
            <a:pPr lvl="1"/>
            <a:r>
              <a:rPr lang="en-US" dirty="0"/>
              <a:t>BDx-0-MY</a:t>
            </a:r>
          </a:p>
          <a:p>
            <a:r>
              <a:rPr lang="en-US" dirty="0"/>
              <a:t>Explain what the data is:</a:t>
            </a:r>
          </a:p>
          <a:p>
            <a:pPr lvl="1"/>
            <a:r>
              <a:rPr lang="en-IN" dirty="0"/>
              <a:t>X-Axis–Driven Exploration: </a:t>
            </a:r>
            <a:r>
              <a:rPr lang="en-US" dirty="0"/>
              <a:t>strategy to navigate safely away from center toward corner</a:t>
            </a:r>
          </a:p>
          <a:p>
            <a:pPr lvl="1"/>
            <a:r>
              <a:rPr lang="en-US" dirty="0"/>
              <a:t>Moves in random and forward once reaching the side edges in an attempt to reach corners</a:t>
            </a:r>
          </a:p>
          <a:p>
            <a:r>
              <a:rPr lang="en-US" dirty="0"/>
              <a:t>Visualizing the last generation creatures movements we can verify our understanding of the gene working</a:t>
            </a:r>
          </a:p>
          <a:p>
            <a:r>
              <a:rPr lang="en-US" dirty="0"/>
              <a:t>What we learned</a:t>
            </a:r>
          </a:p>
          <a:p>
            <a:pPr lvl="1"/>
            <a:r>
              <a:rPr lang="en-US" dirty="0"/>
              <a:t>Dominant circuit emerges which explains the observed action of the creatures</a:t>
            </a:r>
          </a:p>
          <a:p>
            <a:pPr lvl="1"/>
            <a:r>
              <a:rPr lang="en-US" b="1" dirty="0"/>
              <a:t>edge-seeking + vertical randomization</a:t>
            </a:r>
            <a:r>
              <a:rPr lang="en-US" dirty="0"/>
              <a:t> is the most viable survival strategy </a:t>
            </a:r>
            <a:r>
              <a:rPr lang="en-US" b="1" dirty="0"/>
              <a:t>given</a:t>
            </a:r>
            <a:r>
              <a:rPr lang="en-US" dirty="0"/>
              <a:t> the gene size in DNA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4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F9513-F75A-8EC8-594E-AD2E50CC7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800F-6DB3-1009-6409-ACAA1770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Interplay of Genes to reach Safe-Zone</a:t>
            </a:r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3802A053-43A3-F758-CAA4-27CA4513A1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5208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85610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52364-2850-9C53-E026-55A95832C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652B-DA6D-76D6-FE96-40CF038E2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Pheromone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ECA59-5381-90D8-24BD-29FD79334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presence of the genes:</a:t>
            </a:r>
          </a:p>
          <a:p>
            <a:pPr lvl="1"/>
            <a:r>
              <a:rPr lang="en-US" dirty="0"/>
              <a:t>3-SG</a:t>
            </a:r>
          </a:p>
          <a:p>
            <a:pPr lvl="1"/>
            <a:r>
              <a:rPr lang="en-US"/>
              <a:t>Sir-4</a:t>
            </a:r>
            <a:endParaRPr lang="en-US" dirty="0"/>
          </a:p>
          <a:p>
            <a:pPr lvl="1"/>
            <a:r>
              <a:rPr lang="en-US" dirty="0"/>
              <a:t>Sfd-4-Mfd</a:t>
            </a:r>
          </a:p>
          <a:p>
            <a:r>
              <a:rPr lang="en-US" dirty="0"/>
              <a:t>Explain what the data is:</a:t>
            </a:r>
          </a:p>
          <a:p>
            <a:pPr lvl="1"/>
            <a:r>
              <a:rPr lang="en-US" dirty="0"/>
              <a:t>Pheromone gradient is deposited by some creatures and picked up by other creatures and used to move forward</a:t>
            </a:r>
          </a:p>
          <a:p>
            <a:r>
              <a:rPr lang="en-US" dirty="0"/>
              <a:t>We can visualize this with the help of heat map of pheromone deposition</a:t>
            </a:r>
          </a:p>
          <a:p>
            <a:r>
              <a:rPr lang="en-US" dirty="0"/>
              <a:t>Simple local rules yield a </a:t>
            </a:r>
            <a:r>
              <a:rPr lang="en-US" b="1" dirty="0"/>
              <a:t>collective routing network</a:t>
            </a:r>
            <a:r>
              <a:rPr lang="en-US" dirty="0"/>
              <a:t>, increasing travel success</a:t>
            </a:r>
          </a:p>
        </p:txBody>
      </p:sp>
    </p:spTree>
    <p:extLst>
      <p:ext uri="{BB962C8B-B14F-4D97-AF65-F5344CB8AC3E}">
        <p14:creationId xmlns:p14="http://schemas.microsoft.com/office/powerpoint/2010/main" val="333884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2C5AE-2CE0-5906-5C35-A5678F853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448E-2B14-BBAB-78A5-6CCD089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Pheromone Gradient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ECB3E5-6045-E0D5-D905-98547D589960}"/>
              </a:ext>
            </a:extLst>
          </p:cNvPr>
          <p:cNvSpPr txBox="1">
            <a:spLocks/>
          </p:cNvSpPr>
          <p:nvPr/>
        </p:nvSpPr>
        <p:spPr>
          <a:xfrm>
            <a:off x="838200" y="1520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Initial and Final Pheromone Heatmap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A10573-8F3C-0AED-03EA-BE9C48F2B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138363"/>
            <a:ext cx="67437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7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F0AE-4667-3F9A-313E-A0AC8BE5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questions to ask in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B25DE-4B41-56CE-9B19-6B4BBC5C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New Research Worthy Questions</a:t>
            </a:r>
          </a:p>
          <a:p>
            <a:pPr lvl="1"/>
            <a:r>
              <a:rPr lang="en-US" sz="1800" dirty="0"/>
              <a:t>How do different geometries and placements of safe zones influence evolutionary pressure and survival strategies</a:t>
            </a:r>
          </a:p>
          <a:p>
            <a:pPr lvl="1"/>
            <a:r>
              <a:rPr lang="en-US" sz="1800" dirty="0"/>
              <a:t>What new behaviors emerge when expanding the set of sensor and action genes in the DNA</a:t>
            </a:r>
          </a:p>
          <a:p>
            <a:pPr lvl="1"/>
            <a:r>
              <a:rPr lang="en-US" sz="1800" dirty="0"/>
              <a:t>How different environment conditions will affect the outcome of the simulation (walls, stop/increase mutations)</a:t>
            </a:r>
          </a:p>
          <a:p>
            <a:pPr lvl="1"/>
            <a:r>
              <a:rPr lang="en-US" sz="1800" dirty="0"/>
              <a:t>How does initial genetic diversity affect evolutionary outcomes</a:t>
            </a:r>
          </a:p>
          <a:p>
            <a:r>
              <a:rPr lang="en-US" sz="2400" dirty="0"/>
              <a:t>Why these questions matter</a:t>
            </a:r>
          </a:p>
          <a:p>
            <a:pPr lvl="1"/>
            <a:r>
              <a:rPr lang="en-US" sz="1800" b="1" dirty="0"/>
              <a:t>Adaptation Analysis:</a:t>
            </a:r>
            <a:r>
              <a:rPr lang="en-US" sz="1800" dirty="0"/>
              <a:t> Helps explore how structural changes in the environment drive diverse evolutionary paths</a:t>
            </a:r>
          </a:p>
          <a:p>
            <a:pPr lvl="1"/>
            <a:r>
              <a:rPr lang="en-US" sz="1800" b="1" dirty="0"/>
              <a:t>Scalability:</a:t>
            </a:r>
            <a:r>
              <a:rPr lang="en-US" sz="1800" dirty="0"/>
              <a:t> Assesses the limits of the sensor-action framework and neural processing model</a:t>
            </a:r>
          </a:p>
          <a:p>
            <a:pPr lvl="1"/>
            <a:r>
              <a:rPr lang="en-US" sz="1800" b="1" dirty="0"/>
              <a:t>Synthetic Biology</a:t>
            </a:r>
            <a:r>
              <a:rPr lang="en-US" sz="1800" dirty="0"/>
              <a:t>: The patterns of evolution and survival in the simulation provide a blueprint for engineering biological systems</a:t>
            </a:r>
          </a:p>
          <a:p>
            <a:pPr marL="0" indent="0">
              <a:buNone/>
            </a:pPr>
            <a:r>
              <a:rPr lang="en-US" sz="2200" dirty="0"/>
              <a:t>By asking these questions, we see how evolved creatures discover novel ways to navigate and solve challenges in their environment</a:t>
            </a:r>
          </a:p>
        </p:txBody>
      </p:sp>
    </p:spTree>
    <p:extLst>
      <p:ext uri="{BB962C8B-B14F-4D97-AF65-F5344CB8AC3E}">
        <p14:creationId xmlns:p14="http://schemas.microsoft.com/office/powerpoint/2010/main" val="359774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C7A8-D2DA-C30C-EE42-4727B42E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Rate and Genetic Diversity with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E0589-CA1B-2A32-ED5F-E7BD83F59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271897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472</Words>
  <Application>Microsoft Office PowerPoint</Application>
  <PresentationFormat>Widescreen</PresentationFormat>
  <Paragraphs>54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Office Theme</vt:lpstr>
      <vt:lpstr>Simulating Natural Selection</vt:lpstr>
      <vt:lpstr>System &amp; equations</vt:lpstr>
      <vt:lpstr>Interplay of Genes to reach Safe-Zone</vt:lpstr>
      <vt:lpstr>Interplay of Genes to reach Safe-Zone</vt:lpstr>
      <vt:lpstr>Pheromone Gradient</vt:lpstr>
      <vt:lpstr>Pheromone Gradient</vt:lpstr>
      <vt:lpstr>New questions to ask in the system</vt:lpstr>
      <vt:lpstr>Survival Rate and Genetic Diversity with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Danny Raj M</dc:creator>
  <cp:lastModifiedBy>Govind G S</cp:lastModifiedBy>
  <cp:revision>12</cp:revision>
  <dcterms:created xsi:type="dcterms:W3CDTF">2025-04-28T03:43:23Z</dcterms:created>
  <dcterms:modified xsi:type="dcterms:W3CDTF">2025-05-03T14:05:09Z</dcterms:modified>
</cp:coreProperties>
</file>